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  <p:sldMasterId id="2147483686" r:id="rId4"/>
  </p:sldMasterIdLst>
  <p:sldIdLst>
    <p:sldId id="256" r:id="rId5"/>
    <p:sldId id="260" r:id="rId6"/>
    <p:sldId id="294" r:id="rId7"/>
    <p:sldId id="297" r:id="rId8"/>
    <p:sldId id="259" r:id="rId9"/>
    <p:sldId id="262" r:id="rId10"/>
    <p:sldId id="263" r:id="rId11"/>
    <p:sldId id="264" r:id="rId12"/>
    <p:sldId id="278" r:id="rId13"/>
    <p:sldId id="265" r:id="rId14"/>
    <p:sldId id="266" r:id="rId15"/>
    <p:sldId id="267" r:id="rId16"/>
    <p:sldId id="268" r:id="rId17"/>
    <p:sldId id="273" r:id="rId18"/>
    <p:sldId id="279" r:id="rId19"/>
    <p:sldId id="280" r:id="rId20"/>
    <p:sldId id="275" r:id="rId21"/>
    <p:sldId id="281" r:id="rId22"/>
    <p:sldId id="284" r:id="rId23"/>
    <p:sldId id="287" r:id="rId24"/>
    <p:sldId id="283" r:id="rId25"/>
    <p:sldId id="288" r:id="rId26"/>
    <p:sldId id="289" r:id="rId27"/>
    <p:sldId id="290" r:id="rId28"/>
    <p:sldId id="293" r:id="rId29"/>
    <p:sldId id="258" r:id="rId30"/>
    <p:sldId id="26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 autoAdjust="0"/>
    <p:restoredTop sz="94645" autoAdjust="0"/>
  </p:normalViewPr>
  <p:slideViewPr>
    <p:cSldViewPr snapToGrid="0">
      <p:cViewPr varScale="1">
        <p:scale>
          <a:sx n="68" d="100"/>
          <a:sy n="68" d="100"/>
        </p:scale>
        <p:origin x="568" y="-248"/>
      </p:cViewPr>
      <p:guideLst>
        <p:guide orient="horz" pos="2159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97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2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2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551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5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447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42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84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944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3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6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345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97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269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6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343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40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6831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973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5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0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529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995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297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1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150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868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80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283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93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2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22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674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39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514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824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4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421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BE7F2F-AABE-4892-8D4C-C67BF5CA2C98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63F60-ACF9-4F7B-8317-B93A3EF1278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57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5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08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6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10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793DF-8E36-4AC5-9500-A2E65FC3AF6E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35D1-090A-434D-8E45-A1B6320A4B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7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8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40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ED2BF-2E95-4229-BAF9-9E6D0612C733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24-05-2024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4A53BF-F3BD-4FF5-A6FD-C1A30205A69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-27384"/>
            <a:ext cx="12191999" cy="688538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0">
                <a:srgbClr val="646464"/>
              </a:gs>
              <a:gs pos="0">
                <a:schemeClr val="tx1"/>
              </a:gs>
              <a:gs pos="100000">
                <a:schemeClr val="accent3">
                  <a:lumMod val="97000"/>
                  <a:lumOff val="3000"/>
                </a:schemeClr>
              </a:gs>
              <a:gs pos="44000">
                <a:schemeClr val="tx1">
                  <a:alpha val="36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%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65198" y="3762080"/>
            <a:ext cx="10261602" cy="1193801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추천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 Service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076942" y="5371148"/>
            <a:ext cx="4038111" cy="690287"/>
          </a:xfrm>
        </p:spPr>
        <p:txBody>
          <a:bodyPr>
            <a:normAutofit/>
          </a:bodyPr>
          <a:lstStyle/>
          <a:p>
            <a:r>
              <a:rPr lang="ko-KR" altLang="en-US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</a:t>
            </a:r>
            <a:r>
              <a:rPr lang="en-US" altLang="ko-KR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800" b="1" spc="3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황준</a:t>
            </a:r>
            <a:r>
              <a:rPr lang="en-US" altLang="ko-KR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800" b="1" spc="3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이지안</a:t>
            </a:r>
            <a:r>
              <a:rPr lang="en-US" altLang="ko-KR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800" b="1" spc="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최지원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82F970-3B84-FCDB-E564-F8B695DA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16" y="488427"/>
            <a:ext cx="3147964" cy="31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084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92134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04203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4574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11784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8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1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3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9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576165" y="3062930"/>
            <a:ext cx="6220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가입한 회원을 대상으로 한</a:t>
            </a:r>
            <a:endParaRPr kumimoji="0" lang="en-US" altLang="ko-KR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유저 기반 맞춤 영화 추천 웹 사이트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8635" y="-1318161"/>
            <a:ext cx="4589100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7" y="4692089"/>
            <a:ext cx="6955860" cy="1388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28637" y="1684160"/>
            <a:ext cx="6898042" cy="9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 추천</a:t>
            </a:r>
            <a:r>
              <a:rPr lang="en-US" altLang="ko-KR" sz="44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r>
              <a:rPr kumimoji="0" lang="en-US" sz="4400" i="0" u="none" strike="noStrike" kern="1200" cap="none" spc="3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Web Service</a:t>
            </a:r>
            <a:endParaRPr kumimoji="0" lang="en-IN" sz="4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05FC1-B241-2A26-B6DD-610251BB05B0}"/>
              </a:ext>
            </a:extLst>
          </p:cNvPr>
          <p:cNvSpPr txBox="1"/>
          <p:nvPr/>
        </p:nvSpPr>
        <p:spPr>
          <a:xfrm>
            <a:off x="1535974" y="410776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 목표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D03311-B33E-3132-67CB-F86579AE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24" y="2300778"/>
            <a:ext cx="3534341" cy="212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47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0630"/>
          <a:stretch>
            <a:fillRect/>
          </a:stretch>
        </p:blipFill>
        <p:spPr>
          <a:xfrm>
            <a:off x="902886" y="460184"/>
            <a:ext cx="5040630" cy="5937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160"/>
          <a:stretch>
            <a:fillRect/>
          </a:stretch>
        </p:blipFill>
        <p:spPr>
          <a:xfrm>
            <a:off x="6603600" y="1336939"/>
            <a:ext cx="5040630" cy="41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0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2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  <a:lum/>
          </a:blip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0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35821" y="164800"/>
            <a:ext cx="5269814" cy="1004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000" spc="300">
                <a:solidFill>
                  <a:prstClr val="white"/>
                </a:solidFill>
                <a:latin typeface="HY헤드라인M"/>
                <a:ea typeface="HY헤드라인M"/>
                <a:cs typeface="Inter"/>
              </a:rPr>
              <a:t>프로젝트 진행 후기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2505094" y="1304527"/>
            <a:ext cx="8895783" cy="1510705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atin typeface="새굴림"/>
                <a:ea typeface="새굴림"/>
              </a:rPr>
              <a:t>1. </a:t>
            </a:r>
            <a:r>
              <a:rPr lang="ko-KR" altLang="en-US" sz="1600" b="1" dirty="0" err="1">
                <a:latin typeface="새굴림"/>
                <a:ea typeface="새굴림"/>
              </a:rPr>
              <a:t>캐러셀</a:t>
            </a:r>
            <a:r>
              <a:rPr lang="ko-KR" altLang="en-US" sz="1600" b="1" dirty="0">
                <a:latin typeface="새굴림"/>
                <a:ea typeface="새굴림"/>
              </a:rPr>
              <a:t> 구현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latin typeface="새굴림"/>
                <a:ea typeface="새굴림"/>
              </a:rPr>
              <a:t>시중에 </a:t>
            </a:r>
            <a:r>
              <a:rPr lang="ko-KR" altLang="en-US" sz="1200" b="1" dirty="0" err="1">
                <a:latin typeface="새굴림"/>
                <a:ea typeface="새굴림"/>
              </a:rPr>
              <a:t>풀려있는</a:t>
            </a:r>
            <a:r>
              <a:rPr lang="ko-KR" altLang="en-US" sz="1200" b="1" dirty="0">
                <a:latin typeface="새굴림"/>
                <a:ea typeface="새굴림"/>
              </a:rPr>
              <a:t> </a:t>
            </a:r>
            <a:r>
              <a:rPr lang="ko-KR" altLang="en-US" sz="1200" b="1" dirty="0" err="1">
                <a:latin typeface="새굴림"/>
                <a:ea typeface="새굴림"/>
              </a:rPr>
              <a:t>캐러셀</a:t>
            </a:r>
            <a:r>
              <a:rPr lang="ko-KR" altLang="en-US" sz="1200" b="1" dirty="0">
                <a:latin typeface="새굴림"/>
                <a:ea typeface="새굴림"/>
              </a:rPr>
              <a:t> 플러그인은 많았으나, 그 중 vue3를 지원하는 </a:t>
            </a:r>
            <a:r>
              <a:rPr lang="ko-KR" altLang="en-US" sz="1200" b="1" dirty="0" err="1">
                <a:latin typeface="새굴림"/>
                <a:ea typeface="새굴림"/>
              </a:rPr>
              <a:t>캐러셀이</a:t>
            </a:r>
            <a:r>
              <a:rPr lang="ko-KR" altLang="en-US" sz="1200" b="1" dirty="0">
                <a:latin typeface="새굴림"/>
                <a:ea typeface="새굴림"/>
              </a:rPr>
              <a:t> 많지 않아, 그 중 가장 유명한 플러그인을 가지고 와서 사용했으나, 미숙한 부분이 많이 있었고, 영어로 된 정보가 대부분이라 모르는 부분이 있어도 참고하기가 쉽지 않았습니다.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753190" y="3084846"/>
            <a:ext cx="1079999" cy="1402681"/>
            <a:chOff x="1872378" y="181325"/>
            <a:chExt cx="1079999" cy="140268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72378" y="181325"/>
              <a:ext cx="1080000" cy="1080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905437" y="1244976"/>
              <a:ext cx="1013880" cy="33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i="0" u="none" strike="noStrike" kern="1200" cap="none" spc="300" normalizeH="0" baseline="0">
                  <a:solidFill>
                    <a:prstClr val="white"/>
                  </a:solidFill>
                  <a:effectLst/>
                  <a:uLnTx/>
                  <a:uFillTx/>
                  <a:latin typeface="HY헤드라인M"/>
                  <a:ea typeface="HY헤드라인M"/>
                  <a:cs typeface="Inter"/>
                </a:rPr>
                <a:t>황준</a:t>
              </a:r>
              <a:endParaRPr kumimoji="0" lang="en-IN" sz="1600" i="0" u="none" strike="noStrike" kern="1200" cap="none" spc="300" normalizeH="0" baseline="0">
                <a:solidFill>
                  <a:prstClr val="white"/>
                </a:solidFill>
                <a:effectLst/>
                <a:uLnTx/>
                <a:uFillTx/>
                <a:latin typeface="HY헤드라인M"/>
                <a:ea typeface="HY헤드라인M"/>
                <a:cs typeface="Inter"/>
              </a:endParaRPr>
            </a:p>
          </p:txBody>
        </p:sp>
      </p:grpSp>
      <p:sp>
        <p:nvSpPr>
          <p:cNvPr id="81" name="직사각형 1"/>
          <p:cNvSpPr/>
          <p:nvPr/>
        </p:nvSpPr>
        <p:spPr>
          <a:xfrm>
            <a:off x="2505094" y="2983308"/>
            <a:ext cx="8895783" cy="1564878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atin typeface="새굴림"/>
                <a:ea typeface="새굴림"/>
              </a:rPr>
              <a:t>2. </a:t>
            </a:r>
            <a:r>
              <a:rPr lang="ko-KR" altLang="en-US" sz="1600" b="1" dirty="0" err="1">
                <a:latin typeface="새굴림"/>
                <a:ea typeface="새굴림"/>
              </a:rPr>
              <a:t>JavaScript의</a:t>
            </a:r>
            <a:r>
              <a:rPr lang="ko-KR" altLang="en-US" sz="1600" b="1" dirty="0">
                <a:latin typeface="새굴림"/>
                <a:ea typeface="새굴림"/>
              </a:rPr>
              <a:t> 비동기 처리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latin typeface="새굴림"/>
                <a:ea typeface="새굴림"/>
              </a:rPr>
              <a:t>많은 컴포넌트에서, </a:t>
            </a:r>
            <a:r>
              <a:rPr lang="ko-KR" altLang="en-US" sz="1400" b="1" dirty="0" err="1">
                <a:latin typeface="새굴림"/>
                <a:ea typeface="새굴림"/>
              </a:rPr>
              <a:t>onMount를</a:t>
            </a:r>
            <a:r>
              <a:rPr lang="ko-KR" altLang="en-US" sz="1400" b="1" dirty="0">
                <a:latin typeface="새굴림"/>
                <a:ea typeface="새굴림"/>
              </a:rPr>
              <a:t> 처리하기 전에 페이지를 불러오거나 해서, 정보가 갱신되지 않다가, </a:t>
            </a:r>
            <a:r>
              <a:rPr lang="ko-KR" altLang="en-US" sz="1400" b="1" dirty="0" err="1">
                <a:latin typeface="새굴림"/>
                <a:ea typeface="새굴림"/>
              </a:rPr>
              <a:t>새로고침을</a:t>
            </a:r>
            <a:r>
              <a:rPr lang="ko-KR" altLang="en-US" sz="1400" b="1" dirty="0">
                <a:latin typeface="새굴림"/>
                <a:ea typeface="새굴림"/>
              </a:rPr>
              <a:t> 해야 정보가 갱신 되는 등의 문제가 있었습니다. 이를 </a:t>
            </a:r>
            <a:r>
              <a:rPr lang="ko-KR" altLang="en-US" sz="1400" b="1" dirty="0" err="1">
                <a:latin typeface="새굴림"/>
                <a:ea typeface="새굴림"/>
              </a:rPr>
              <a:t>watch함수를</a:t>
            </a:r>
            <a:r>
              <a:rPr lang="ko-KR" altLang="en-US" sz="1400" b="1" dirty="0">
                <a:latin typeface="새굴림"/>
                <a:ea typeface="새굴림"/>
              </a:rPr>
              <a:t> 사용하거나, </a:t>
            </a:r>
            <a:r>
              <a:rPr lang="ko-KR" altLang="en-US" sz="1400" b="1" dirty="0" err="1">
                <a:latin typeface="새굴림"/>
                <a:ea typeface="새굴림"/>
              </a:rPr>
              <a:t>navigation</a:t>
            </a:r>
            <a:r>
              <a:rPr lang="ko-KR" altLang="en-US" sz="1400" b="1" dirty="0">
                <a:latin typeface="새굴림"/>
                <a:ea typeface="새굴림"/>
              </a:rPr>
              <a:t> </a:t>
            </a:r>
            <a:r>
              <a:rPr lang="ko-KR" altLang="en-US" sz="1400" b="1" dirty="0" err="1">
                <a:latin typeface="새굴림"/>
                <a:ea typeface="새굴림"/>
              </a:rPr>
              <a:t>guard를</a:t>
            </a:r>
            <a:r>
              <a:rPr lang="ko-KR" altLang="en-US" sz="1400" b="1" dirty="0">
                <a:latin typeface="새굴림"/>
                <a:ea typeface="새굴림"/>
              </a:rPr>
              <a:t> 사용하여 동기적으로 동작하게 만들었습니다.</a:t>
            </a:r>
          </a:p>
        </p:txBody>
      </p:sp>
      <p:sp>
        <p:nvSpPr>
          <p:cNvPr id="82" name="직사각형 1"/>
          <p:cNvSpPr/>
          <p:nvPr/>
        </p:nvSpPr>
        <p:spPr>
          <a:xfrm>
            <a:off x="2505094" y="4721621"/>
            <a:ext cx="8895783" cy="1564878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latin typeface="새굴림"/>
                <a:ea typeface="새굴림"/>
              </a:rPr>
              <a:t>3. 마우스 오버 시의 영화 간략 </a:t>
            </a:r>
            <a:r>
              <a:rPr lang="ko-KR" altLang="en-US" sz="1600" b="1" dirty="0" err="1">
                <a:latin typeface="새굴림"/>
                <a:ea typeface="새굴림"/>
              </a:rPr>
              <a:t>상세창</a:t>
            </a:r>
            <a:endParaRPr lang="ko-KR" altLang="en-US" sz="1600" b="1" dirty="0">
              <a:latin typeface="새굴림"/>
              <a:ea typeface="새굴림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latin typeface="새굴림"/>
                <a:ea typeface="새굴림"/>
              </a:rPr>
              <a:t>기본적으로 </a:t>
            </a:r>
            <a:r>
              <a:rPr lang="ko-KR" altLang="en-US" sz="1200" b="1" dirty="0" err="1">
                <a:latin typeface="새굴림"/>
                <a:ea typeface="새굴림"/>
              </a:rPr>
              <a:t>넷플릭스를</a:t>
            </a:r>
            <a:r>
              <a:rPr lang="ko-KR" altLang="en-US" sz="1200" b="1" dirty="0">
                <a:latin typeface="새굴림"/>
                <a:ea typeface="새굴림"/>
              </a:rPr>
              <a:t> 참고해서 만들었기 때문에, 반드시 구현해야 할 기능이라고 생각해서 넣었으나, 기존창에 반투명한 창을 덮어 </a:t>
            </a:r>
            <a:r>
              <a:rPr lang="ko-KR" altLang="en-US" sz="1200" b="1" dirty="0" err="1">
                <a:latin typeface="새굴림"/>
                <a:ea typeface="새굴림"/>
              </a:rPr>
              <a:t>씌운다음</a:t>
            </a:r>
            <a:r>
              <a:rPr lang="ko-KR" altLang="en-US" sz="1200" b="1" dirty="0">
                <a:latin typeface="새굴림"/>
                <a:ea typeface="새굴림"/>
              </a:rPr>
              <a:t> 그 위에 작업을 해야 했고, 그 각각의 요소가 </a:t>
            </a:r>
            <a:r>
              <a:rPr lang="ko-KR" altLang="en-US" sz="1200" b="1" dirty="0" err="1">
                <a:latin typeface="새굴림"/>
                <a:ea typeface="새굴림"/>
              </a:rPr>
              <a:t>캐러셀</a:t>
            </a:r>
            <a:r>
              <a:rPr lang="ko-KR" altLang="en-US" sz="1200" b="1" dirty="0">
                <a:latin typeface="새굴림"/>
                <a:ea typeface="새굴림"/>
              </a:rPr>
              <a:t> 내부의 아이템이라, 그 부분도 생각해야 해서 좀 어려웠습니다.</a:t>
            </a:r>
          </a:p>
        </p:txBody>
      </p:sp>
    </p:spTree>
    <p:extLst>
      <p:ext uri="{BB962C8B-B14F-4D97-AF65-F5344CB8AC3E}">
        <p14:creationId xmlns:p14="http://schemas.microsoft.com/office/powerpoint/2010/main" val="41010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35821" y="164800"/>
            <a:ext cx="5269814" cy="1004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4000" spc="300">
                <a:solidFill>
                  <a:prstClr val="white"/>
                </a:solidFill>
                <a:latin typeface="HY헤드라인M"/>
                <a:ea typeface="HY헤드라인M"/>
                <a:cs typeface="Inter"/>
              </a:rPr>
              <a:t>프로젝트 진행 후기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직사각형 1"/>
          <p:cNvSpPr/>
          <p:nvPr/>
        </p:nvSpPr>
        <p:spPr>
          <a:xfrm>
            <a:off x="2505094" y="1304527"/>
            <a:ext cx="8895783" cy="1510705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ko-KR" altLang="en-US" sz="1600" b="1" dirty="0">
                <a:latin typeface="새굴림"/>
                <a:ea typeface="새굴림"/>
              </a:rPr>
              <a:t>특정 구현 방식에 집착하지 않기</a:t>
            </a:r>
            <a:endParaRPr lang="en-US" altLang="ko-KR" sz="1600" b="1" dirty="0">
              <a:latin typeface="새굴림"/>
              <a:ea typeface="새굴림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latin typeface="새굴림"/>
                <a:ea typeface="새굴림"/>
              </a:rPr>
              <a:t>Modal</a:t>
            </a:r>
            <a:r>
              <a:rPr lang="ko-KR" altLang="en-US" sz="1200" b="1" dirty="0">
                <a:latin typeface="새굴림"/>
                <a:ea typeface="새굴림"/>
              </a:rPr>
              <a:t>을 사용하여 </a:t>
            </a:r>
            <a:r>
              <a:rPr lang="en-US" altLang="ko-KR" sz="1200" b="1" dirty="0">
                <a:latin typeface="새굴림"/>
                <a:ea typeface="새굴림"/>
              </a:rPr>
              <a:t>Movie </a:t>
            </a:r>
            <a:r>
              <a:rPr lang="ko-KR" altLang="en-US" sz="1200" b="1" dirty="0">
                <a:latin typeface="새굴림"/>
                <a:ea typeface="새굴림"/>
              </a:rPr>
              <a:t>디테일 창을 띄우려 했으나</a:t>
            </a:r>
            <a:r>
              <a:rPr lang="en-US" altLang="ko-KR" sz="1200" b="1" dirty="0">
                <a:latin typeface="새굴림"/>
                <a:ea typeface="새굴림"/>
              </a:rPr>
              <a:t>, Vue3</a:t>
            </a:r>
            <a:r>
              <a:rPr lang="ko-KR" altLang="en-US" sz="1200" b="1" dirty="0">
                <a:latin typeface="새굴림"/>
                <a:ea typeface="새굴림"/>
              </a:rPr>
              <a:t>에서 부모</a:t>
            </a:r>
            <a:r>
              <a:rPr lang="en-US" altLang="ko-KR" sz="1200" b="1" dirty="0">
                <a:latin typeface="새굴림"/>
                <a:ea typeface="새굴림"/>
              </a:rPr>
              <a:t>-</a:t>
            </a:r>
            <a:r>
              <a:rPr lang="ko-KR" altLang="en-US" sz="1200" b="1" dirty="0">
                <a:latin typeface="새굴림"/>
                <a:ea typeface="새굴림"/>
              </a:rPr>
              <a:t>자식 컴포넌트 관계를 제대로 읽지 못해 해당 기능 구현이 어려웠다</a:t>
            </a:r>
            <a:r>
              <a:rPr lang="en-US" altLang="ko-KR" sz="1200" b="1" dirty="0">
                <a:latin typeface="새굴림"/>
                <a:ea typeface="새굴림"/>
              </a:rPr>
              <a:t>. </a:t>
            </a:r>
            <a:r>
              <a:rPr lang="ko-KR" altLang="en-US" sz="1200" b="1" dirty="0">
                <a:latin typeface="새굴림"/>
                <a:ea typeface="새굴림"/>
              </a:rPr>
              <a:t>대신 </a:t>
            </a:r>
            <a:r>
              <a:rPr lang="en-US" altLang="ko-KR" sz="1200" b="1" dirty="0" err="1">
                <a:latin typeface="새굴림"/>
                <a:ea typeface="새굴림"/>
              </a:rPr>
              <a:t>RouterView</a:t>
            </a:r>
            <a:r>
              <a:rPr lang="ko-KR" altLang="en-US" sz="1200" b="1" dirty="0">
                <a:latin typeface="새굴림"/>
                <a:ea typeface="새굴림"/>
              </a:rPr>
              <a:t>와 뒤로 가기 기능을 활용하여 유사한 기능을 구현했다</a:t>
            </a:r>
            <a:r>
              <a:rPr lang="en-US" altLang="ko-KR" sz="1200" b="1" dirty="0">
                <a:latin typeface="새굴림"/>
                <a:ea typeface="새굴림"/>
              </a:rPr>
              <a:t>. </a:t>
            </a:r>
            <a:r>
              <a:rPr lang="ko-KR" altLang="en-US" sz="1200" b="1" dirty="0">
                <a:latin typeface="새굴림"/>
                <a:ea typeface="새굴림"/>
              </a:rPr>
              <a:t>팀 협업 프로젝트에서는 적은 노력으로 비슷한 결과를 내는 방식을 선택하는 것이 중요하며</a:t>
            </a:r>
            <a:r>
              <a:rPr lang="en-US" altLang="ko-KR" sz="1200" b="1" dirty="0">
                <a:latin typeface="새굴림"/>
                <a:ea typeface="새굴림"/>
              </a:rPr>
              <a:t>, </a:t>
            </a:r>
            <a:r>
              <a:rPr lang="ko-KR" altLang="en-US" sz="1200" b="1" dirty="0">
                <a:latin typeface="새굴림"/>
                <a:ea typeface="새굴림"/>
              </a:rPr>
              <a:t>요구사항과 발표일</a:t>
            </a:r>
            <a:r>
              <a:rPr lang="en-US" altLang="ko-KR" sz="1200" b="1" dirty="0">
                <a:latin typeface="새굴림"/>
                <a:ea typeface="새굴림"/>
              </a:rPr>
              <a:t>(</a:t>
            </a:r>
            <a:r>
              <a:rPr lang="ko-KR" altLang="en-US" sz="1200" b="1" dirty="0">
                <a:latin typeface="새굴림"/>
                <a:ea typeface="새굴림"/>
              </a:rPr>
              <a:t>출시일</a:t>
            </a:r>
            <a:r>
              <a:rPr lang="en-US" altLang="ko-KR" sz="1200" b="1" dirty="0">
                <a:latin typeface="새굴림"/>
                <a:ea typeface="새굴림"/>
              </a:rPr>
              <a:t>)</a:t>
            </a:r>
            <a:r>
              <a:rPr lang="ko-KR" altLang="en-US" sz="1200" b="1" dirty="0">
                <a:latin typeface="새굴림"/>
                <a:ea typeface="새굴림"/>
              </a:rPr>
              <a:t>을 고려해야 한다</a:t>
            </a:r>
            <a:r>
              <a:rPr lang="en-US" altLang="ko-KR" sz="1200" b="1" dirty="0">
                <a:latin typeface="새굴림"/>
                <a:ea typeface="새굴림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b="1" dirty="0">
              <a:latin typeface="새굴림"/>
              <a:ea typeface="새굴림"/>
            </a:endParaRPr>
          </a:p>
        </p:txBody>
      </p:sp>
      <p:sp>
        <p:nvSpPr>
          <p:cNvPr id="81" name="직사각형 1"/>
          <p:cNvSpPr/>
          <p:nvPr/>
        </p:nvSpPr>
        <p:spPr>
          <a:xfrm>
            <a:off x="2505094" y="2983308"/>
            <a:ext cx="8895783" cy="1564878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latin typeface="새굴림"/>
                <a:ea typeface="새굴림"/>
              </a:rPr>
              <a:t>2. </a:t>
            </a:r>
            <a:r>
              <a:rPr lang="en-US" altLang="ko-KR" sz="1400" b="1" dirty="0">
                <a:latin typeface="새굴림"/>
                <a:ea typeface="새굴림"/>
              </a:rPr>
              <a:t>ERD </a:t>
            </a:r>
            <a:r>
              <a:rPr lang="ko-KR" altLang="en-US" sz="1400" b="1" dirty="0">
                <a:latin typeface="새굴림"/>
                <a:ea typeface="새굴림"/>
              </a:rPr>
              <a:t>다이어그램 설계와 </a:t>
            </a:r>
            <a:r>
              <a:rPr lang="en-US" altLang="ko-KR" sz="1400" b="1" dirty="0">
                <a:latin typeface="새굴림"/>
                <a:ea typeface="새굴림"/>
              </a:rPr>
              <a:t>URL </a:t>
            </a:r>
            <a:r>
              <a:rPr lang="ko-KR" altLang="en-US" sz="1400" b="1" dirty="0">
                <a:latin typeface="새굴림"/>
                <a:ea typeface="새굴림"/>
              </a:rPr>
              <a:t>명세서 작성의 중요성</a:t>
            </a:r>
            <a:endParaRPr lang="en-US" altLang="ko-KR" sz="1400" b="1" dirty="0">
              <a:latin typeface="새굴림"/>
              <a:ea typeface="새굴림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b="1" dirty="0">
              <a:latin typeface="새굴림"/>
              <a:ea typeface="새굴림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latin typeface="새굴림"/>
                <a:ea typeface="새굴림"/>
              </a:rPr>
              <a:t>  </a:t>
            </a:r>
          </a:p>
        </p:txBody>
      </p:sp>
      <p:sp>
        <p:nvSpPr>
          <p:cNvPr id="82" name="직사각형 1"/>
          <p:cNvSpPr/>
          <p:nvPr/>
        </p:nvSpPr>
        <p:spPr>
          <a:xfrm>
            <a:off x="2505094" y="4721621"/>
            <a:ext cx="8895783" cy="1564878"/>
          </a:xfrm>
          <a:prstGeom prst="rect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rIns="179999" anchor="ctr"/>
          <a:lstStyle/>
          <a:p>
            <a:pPr>
              <a:lnSpc>
                <a:spcPct val="200000"/>
              </a:lnSpc>
              <a:defRPr/>
            </a:pPr>
            <a:r>
              <a:rPr lang="en-US" altLang="ko-KR" sz="1400" b="1" dirty="0">
                <a:latin typeface="새굴림"/>
                <a:ea typeface="새굴림"/>
              </a:rPr>
              <a:t>1.</a:t>
            </a:r>
            <a:r>
              <a:rPr lang="ko-KR" altLang="en-US" sz="1400" b="1" dirty="0">
                <a:latin typeface="새굴림"/>
                <a:ea typeface="새굴림"/>
              </a:rPr>
              <a:t> 설계의 중요성 과 </a:t>
            </a:r>
            <a:r>
              <a:rPr lang="en-US" altLang="ko-KR" sz="1400" b="1" dirty="0">
                <a:latin typeface="새굴림"/>
                <a:ea typeface="새굴림"/>
              </a:rPr>
              <a:t>Project Manage</a:t>
            </a:r>
            <a:endParaRPr lang="en-US" altLang="ko-KR" sz="1200" b="1" dirty="0">
              <a:latin typeface="새굴림"/>
              <a:ea typeface="새굴림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latin typeface="새굴림"/>
                <a:ea typeface="새굴림"/>
              </a:rPr>
              <a:t>실제 프로젝트를 진행해보니 설계 단계부터 꼼꼼히 만드는 것이 코드 작성 시간을 훨씬 더 줄여줄 것이라는 생각이 들었다</a:t>
            </a:r>
            <a:r>
              <a:rPr lang="en-US" altLang="ko-KR" sz="1200" b="1" dirty="0">
                <a:latin typeface="새굴림"/>
                <a:ea typeface="새굴림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latin typeface="새굴림"/>
                <a:ea typeface="새굴림"/>
              </a:rPr>
              <a:t>코드를 작성하는 것 외에도 할 일이 무수히 많다는 것을 알게 되었다</a:t>
            </a:r>
            <a:r>
              <a:rPr lang="en-US" altLang="ko-KR" sz="1200" b="1" dirty="0">
                <a:latin typeface="새굴림"/>
                <a:ea typeface="새굴림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200" b="1" dirty="0">
                <a:latin typeface="새굴림"/>
                <a:ea typeface="새굴림"/>
              </a:rPr>
              <a:t>그리고 짧은 코드를 작성해도 해결할 오류가 굉장히 많다는 것을 다시 한 번 또 </a:t>
            </a:r>
            <a:r>
              <a:rPr lang="ko-KR" altLang="en-US" sz="1200" b="1" dirty="0" err="1">
                <a:latin typeface="새굴림"/>
                <a:ea typeface="새굴림"/>
              </a:rPr>
              <a:t>깨달았다</a:t>
            </a:r>
            <a:endParaRPr lang="ko-KR" altLang="en-US" sz="1200" b="1" dirty="0">
              <a:latin typeface="새굴림"/>
              <a:ea typeface="새굴림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27552" y="2260075"/>
            <a:ext cx="1080000" cy="1418956"/>
            <a:chOff x="727552" y="2179589"/>
            <a:chExt cx="1080000" cy="1418956"/>
          </a:xfrm>
        </p:grpSpPr>
        <p:sp>
          <p:nvSpPr>
            <p:cNvPr id="84" name="TextBox 44"/>
            <p:cNvSpPr txBox="1"/>
            <p:nvPr/>
          </p:nvSpPr>
          <p:spPr>
            <a:xfrm>
              <a:off x="786250" y="3259589"/>
              <a:ext cx="1013880" cy="3389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spc="300" normalizeH="0" baseline="0">
                  <a:solidFill>
                    <a:srgbClr val="FFFFFF"/>
                  </a:solidFill>
                  <a:latin typeface="HY헤드라인M"/>
                  <a:ea typeface="HY헤드라인M"/>
                  <a:cs typeface="Inter"/>
                </a:rPr>
                <a:t>최지원</a:t>
              </a:r>
              <a:endParaRPr kumimoji="0" lang="en-IN" sz="1600" b="0" i="0" u="none" strike="noStrike" kern="1200" cap="none" spc="300" normalizeH="0" baseline="0">
                <a:solidFill>
                  <a:srgbClr val="FFFFFF"/>
                </a:solidFill>
                <a:effectLst/>
                <a:uLnTx/>
                <a:uFillTx/>
                <a:latin typeface="HY헤드라인M"/>
                <a:ea typeface="HY헤드라인M"/>
                <a:cs typeface="Inter"/>
              </a:endParaRPr>
            </a:p>
          </p:txBody>
        </p:sp>
        <p:pic>
          <p:nvPicPr>
            <p:cNvPr id="85" name="그림 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7552" y="2179589"/>
              <a:ext cx="1080000" cy="1080000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727552" y="4825386"/>
            <a:ext cx="1080000" cy="1418727"/>
            <a:chOff x="727552" y="4694417"/>
            <a:chExt cx="1080000" cy="1418727"/>
          </a:xfrm>
        </p:grpSpPr>
        <p:sp>
          <p:nvSpPr>
            <p:cNvPr id="83" name="TextBox 16"/>
            <p:cNvSpPr txBox="1"/>
            <p:nvPr/>
          </p:nvSpPr>
          <p:spPr>
            <a:xfrm>
              <a:off x="786249" y="5774417"/>
              <a:ext cx="1013880" cy="338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600" b="0" i="0" u="none" strike="noStrike" kern="1200" cap="none" spc="300" normalizeH="0" baseline="0">
                  <a:solidFill>
                    <a:srgbClr val="FFFFFF"/>
                  </a:solidFill>
                  <a:effectLst/>
                  <a:uLnTx/>
                  <a:uFillTx/>
                  <a:latin typeface="HY헤드라인M"/>
                  <a:ea typeface="HY헤드라인M"/>
                  <a:cs typeface="Inter"/>
                </a:rPr>
                <a:t>이지안</a:t>
              </a:r>
              <a:endParaRPr kumimoji="0" lang="en-IN" sz="1600" b="0" i="0" u="none" strike="noStrike" kern="1200" cap="none" spc="300" normalizeH="0" baseline="0">
                <a:solidFill>
                  <a:srgbClr val="FFFFFF"/>
                </a:solidFill>
                <a:effectLst/>
                <a:uLnTx/>
                <a:uFillTx/>
                <a:latin typeface="HY헤드라인M"/>
                <a:ea typeface="HY헤드라인M"/>
                <a:cs typeface="Inter"/>
              </a:endParaRPr>
            </a:p>
          </p:txBody>
        </p:sp>
        <p:pic>
          <p:nvPicPr>
            <p:cNvPr id="86" name="그림 3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27552" y="469441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2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403599" y="2663096"/>
            <a:ext cx="5384802" cy="1531809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50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34112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423912" y="1483657"/>
            <a:ext cx="3556956" cy="17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영화 추천</a:t>
            </a:r>
            <a:r>
              <a:rPr lang="en-US" altLang="ko-KR" sz="40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알고리즘</a:t>
            </a:r>
            <a:endParaRPr lang="en-US" altLang="ko-KR" sz="4000" spc="3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321361" y="3633202"/>
            <a:ext cx="4550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1200" cap="none" spc="30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유사 사용자 </a:t>
            </a:r>
            <a:r>
              <a:rPr kumimoji="0" lang="ko-KR" altLang="en-US" sz="24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기반 알고리즘</a:t>
            </a:r>
            <a:endParaRPr kumimoji="0" lang="en-IN" sz="24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cxnSp>
        <p:nvCxnSpPr>
          <p:cNvPr id="16" name="직선 화살표 연결선 15"/>
          <p:cNvCxnSpPr>
            <a:stCxn id="18" idx="2"/>
            <a:endCxn id="2050" idx="0"/>
          </p:cNvCxnSpPr>
          <p:nvPr/>
        </p:nvCxnSpPr>
        <p:spPr>
          <a:xfrm flipH="1">
            <a:off x="4200732" y="2970959"/>
            <a:ext cx="2006633" cy="20046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8" idx="2"/>
            <a:endCxn id="2052" idx="0"/>
          </p:cNvCxnSpPr>
          <p:nvPr/>
        </p:nvCxnSpPr>
        <p:spPr>
          <a:xfrm>
            <a:off x="6207365" y="2970959"/>
            <a:ext cx="348260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8" idx="2"/>
            <a:endCxn id="2054" idx="0"/>
          </p:cNvCxnSpPr>
          <p:nvPr/>
        </p:nvCxnSpPr>
        <p:spPr>
          <a:xfrm>
            <a:off x="6207365" y="2970959"/>
            <a:ext cx="2610661" cy="20097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" idx="2"/>
            <a:endCxn id="2052" idx="0"/>
          </p:cNvCxnSpPr>
          <p:nvPr/>
        </p:nvCxnSpPr>
        <p:spPr>
          <a:xfrm flipH="1">
            <a:off x="6555625" y="2918617"/>
            <a:ext cx="1803373" cy="20620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3" idx="2"/>
            <a:endCxn id="2052" idx="0"/>
          </p:cNvCxnSpPr>
          <p:nvPr/>
        </p:nvCxnSpPr>
        <p:spPr>
          <a:xfrm flipH="1">
            <a:off x="6555625" y="2962347"/>
            <a:ext cx="3950700" cy="20183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2056" idx="0"/>
          </p:cNvCxnSpPr>
          <p:nvPr/>
        </p:nvCxnSpPr>
        <p:spPr>
          <a:xfrm>
            <a:off x="10492909" y="2924098"/>
            <a:ext cx="456172" cy="2047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2056" idx="0"/>
          </p:cNvCxnSpPr>
          <p:nvPr/>
        </p:nvCxnSpPr>
        <p:spPr>
          <a:xfrm>
            <a:off x="6199332" y="2970719"/>
            <a:ext cx="4749749" cy="20013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5307895" y="328050"/>
            <a:ext cx="6093594" cy="2642909"/>
            <a:chOff x="5307895" y="328050"/>
            <a:chExt cx="6093594" cy="2642909"/>
          </a:xfrm>
        </p:grpSpPr>
        <p:grpSp>
          <p:nvGrpSpPr>
            <p:cNvPr id="5" name="그룹 4"/>
            <p:cNvGrpSpPr/>
            <p:nvPr/>
          </p:nvGrpSpPr>
          <p:grpSpPr>
            <a:xfrm>
              <a:off x="5307895" y="1172019"/>
              <a:ext cx="1798940" cy="1798940"/>
              <a:chOff x="5862199" y="576290"/>
              <a:chExt cx="1798940" cy="179894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62199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6553021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A</a:t>
                </a:r>
              </a:p>
            </p:txBody>
          </p:sp>
        </p:grpSp>
        <p:cxnSp>
          <p:nvCxnSpPr>
            <p:cNvPr id="7" name="꺾인 연결선 6"/>
            <p:cNvCxnSpPr>
              <a:stCxn id="18" idx="0"/>
              <a:endCxn id="33" idx="0"/>
            </p:cNvCxnSpPr>
            <p:nvPr/>
          </p:nvCxnSpPr>
          <p:spPr>
            <a:xfrm rot="5400000" flipH="1" flipV="1">
              <a:off x="8356845" y="-977461"/>
              <a:ext cx="12700" cy="4298960"/>
            </a:xfrm>
            <a:prstGeom prst="bentConnector3">
              <a:avLst>
                <a:gd name="adj1" fmla="val 2710346"/>
              </a:avLst>
            </a:prstGeom>
            <a:ln w="2857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34AA1A-2AA0-4F33-9003-37259AB66C1A}"/>
                </a:ext>
              </a:extLst>
            </p:cNvPr>
            <p:cNvSpPr txBox="1"/>
            <p:nvPr/>
          </p:nvSpPr>
          <p:spPr>
            <a:xfrm>
              <a:off x="7397489" y="328050"/>
              <a:ext cx="1932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Inter" panose="02000503000000020004" pitchFamily="50" charset="0"/>
                </a:rPr>
                <a:t>유사 사용자</a:t>
              </a:r>
              <a:endParaRPr kumimoji="0" lang="en-IN" sz="20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9611161" y="1172019"/>
              <a:ext cx="1790328" cy="1790328"/>
              <a:chOff x="10165465" y="576290"/>
              <a:chExt cx="1790328" cy="1790328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5465" y="576290"/>
                <a:ext cx="1790328" cy="179032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10847674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C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459528" y="1172019"/>
              <a:ext cx="1798940" cy="1798940"/>
              <a:chOff x="8013832" y="576290"/>
              <a:chExt cx="1798940" cy="179894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3832" y="576290"/>
                <a:ext cx="1798940" cy="179894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34AA1A-2AA0-4F33-9003-37259AB66C1A}"/>
                  </a:ext>
                </a:extLst>
              </p:cNvPr>
              <p:cNvSpPr txBox="1"/>
              <p:nvPr/>
            </p:nvSpPr>
            <p:spPr>
              <a:xfrm>
                <a:off x="8700347" y="1684252"/>
                <a:ext cx="425909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700" b="1" spc="300" dirty="0">
                    <a:latin typeface="Inter" panose="02000503000000020004" pitchFamily="50" charset="0"/>
                    <a:ea typeface="Inter" panose="02000503000000020004" pitchFamily="50" charset="0"/>
                    <a:cs typeface="Inter" panose="02000503000000020004" pitchFamily="50" charset="0"/>
                  </a:rPr>
                  <a:t>B</a:t>
                </a:r>
              </a:p>
            </p:txBody>
          </p:sp>
        </p:grpSp>
      </p:grpSp>
      <p:grpSp>
        <p:nvGrpSpPr>
          <p:cNvPr id="72" name="그룹 71"/>
          <p:cNvGrpSpPr/>
          <p:nvPr/>
        </p:nvGrpSpPr>
        <p:grpSpPr>
          <a:xfrm>
            <a:off x="3263696" y="4971821"/>
            <a:ext cx="8669581" cy="1277220"/>
            <a:chOff x="3263696" y="4971821"/>
            <a:chExt cx="8669581" cy="1277220"/>
          </a:xfrm>
        </p:grpSpPr>
        <p:pic>
          <p:nvPicPr>
            <p:cNvPr id="2050" name="Picture 2" descr="천만 관객이 선택한 영화 포스터, 누가 만들었을까? : 네이버 블로그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696" y="4975596"/>
              <a:ext cx="1874072" cy="1257254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기생충 포스터, 기생충 관련주 로고 / 바른손이앤에이, 컴퍼니케이, 큐캐피탈, 농심 로고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083" y="4980678"/>
              <a:ext cx="2231084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더 큰 서사&quot;…영화 '아바타2: 물의 길', 개봉일 확정 : 네이트 연예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222" y="4980678"/>
              <a:ext cx="1853608" cy="1204672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0000" endA="300" endPos="38500" dist="508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/>
            <p:cNvSpPr/>
            <p:nvPr/>
          </p:nvSpPr>
          <p:spPr>
            <a:xfrm>
              <a:off x="6726346" y="5018605"/>
              <a:ext cx="360000" cy="360000"/>
            </a:xfrm>
            <a:prstGeom prst="ellipse">
              <a:avLst/>
            </a:prstGeom>
            <a:solidFill>
              <a:srgbClr val="FF858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8658054" y="5046798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6301498" y="5019063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3" name="타원 52"/>
            <p:cNvSpPr/>
            <p:nvPr/>
          </p:nvSpPr>
          <p:spPr>
            <a:xfrm>
              <a:off x="3933224" y="497182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6" name="타원 55"/>
            <p:cNvSpPr/>
            <p:nvPr/>
          </p:nvSpPr>
          <p:spPr>
            <a:xfrm>
              <a:off x="7162913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pic>
          <p:nvPicPr>
            <p:cNvPr id="2056" name="Picture 8" descr="영웅` 리뷰 포스터 공개 “대한민국의 자긍심, 극장가 점령하다!” - 마이데일리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4885" y="4972056"/>
              <a:ext cx="1968392" cy="1276985"/>
            </a:xfrm>
            <a:prstGeom prst="rect">
              <a:avLst/>
            </a:prstGeom>
            <a:noFill/>
            <a:effectLst>
              <a:glow rad="101600">
                <a:schemeClr val="accent3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타원 69"/>
            <p:cNvSpPr/>
            <p:nvPr/>
          </p:nvSpPr>
          <p:spPr>
            <a:xfrm>
              <a:off x="11041489" y="5030281"/>
              <a:ext cx="360000" cy="360000"/>
            </a:xfrm>
            <a:prstGeom prst="ellipse">
              <a:avLst/>
            </a:prstGeom>
            <a:solidFill>
              <a:srgbClr val="4D79C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11401489" y="5018605"/>
              <a:ext cx="360000" cy="360000"/>
            </a:xfrm>
            <a:prstGeom prst="ellipse">
              <a:avLst/>
            </a:prstGeom>
            <a:solidFill>
              <a:srgbClr val="7CB9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2617585" y="-4516057"/>
            <a:ext cx="7192260" cy="4475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&lt; </a:t>
            </a:r>
            <a:r>
              <a:rPr lang="ko-KR" altLang="en-US" dirty="0"/>
              <a:t>알고리즘 설명 위한 예시 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위 이미지를 보면 </a:t>
            </a:r>
            <a:r>
              <a:rPr lang="en-US" altLang="ko-KR" dirty="0"/>
              <a:t>A, B, C </a:t>
            </a:r>
            <a:r>
              <a:rPr lang="ko-KR" altLang="en-US" dirty="0"/>
              <a:t>유저가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영화를 추천해야 할 타깃 유저는 </a:t>
            </a:r>
            <a:r>
              <a:rPr lang="en-US" altLang="ko-KR" dirty="0"/>
              <a:t>C.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부산행</a:t>
            </a:r>
            <a:r>
              <a:rPr lang="en-US" altLang="ko-KR" dirty="0"/>
              <a:t>, </a:t>
            </a:r>
            <a:r>
              <a:rPr lang="ko-KR" altLang="en-US" dirty="0"/>
              <a:t>기생충</a:t>
            </a:r>
            <a:r>
              <a:rPr lang="en-US" altLang="ko-KR" dirty="0"/>
              <a:t>, </a:t>
            </a:r>
            <a:r>
              <a:rPr lang="ko-KR" altLang="en-US" dirty="0" err="1"/>
              <a:t>아바타</a:t>
            </a:r>
            <a:r>
              <a:rPr lang="en-US" altLang="ko-KR" dirty="0"/>
              <a:t>, </a:t>
            </a:r>
            <a:r>
              <a:rPr lang="ko-KR" altLang="en-US" dirty="0"/>
              <a:t>영웅을 시청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기생충만 시청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기생충</a:t>
            </a:r>
            <a:r>
              <a:rPr lang="en-US" altLang="ko-KR" dirty="0"/>
              <a:t>, </a:t>
            </a:r>
            <a:r>
              <a:rPr lang="ko-KR" altLang="en-US" dirty="0"/>
              <a:t>영웅을 시청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와 중복되는 영화를 가장 많이 시청한 유저는 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-&gt; A</a:t>
            </a:r>
            <a:r>
              <a:rPr lang="ko-KR" altLang="en-US" dirty="0"/>
              <a:t>와 </a:t>
            </a:r>
            <a:r>
              <a:rPr lang="en-US" altLang="ko-KR" dirty="0"/>
              <a:t>C</a:t>
            </a:r>
            <a:r>
              <a:rPr lang="ko-KR" altLang="en-US" dirty="0"/>
              <a:t>를 유사 사용자로 묶음</a:t>
            </a:r>
            <a:endParaRPr lang="en-US" altLang="ko-KR" dirty="0"/>
          </a:p>
          <a:p>
            <a:r>
              <a:rPr lang="en-US" altLang="ko-KR" dirty="0"/>
              <a:t>-&gt; A</a:t>
            </a:r>
            <a:r>
              <a:rPr lang="ko-KR" altLang="en-US" dirty="0"/>
              <a:t>는 시청했는데 </a:t>
            </a:r>
            <a:r>
              <a:rPr lang="en-US" altLang="ko-KR" dirty="0"/>
              <a:t>C</a:t>
            </a:r>
            <a:r>
              <a:rPr lang="ko-KR" altLang="en-US" dirty="0"/>
              <a:t>는 시청하지 않은 부산행</a:t>
            </a:r>
            <a:r>
              <a:rPr lang="en-US" altLang="ko-KR" dirty="0"/>
              <a:t>, </a:t>
            </a:r>
            <a:r>
              <a:rPr lang="ko-KR" altLang="en-US" dirty="0" err="1"/>
              <a:t>아바타를</a:t>
            </a:r>
            <a:r>
              <a:rPr lang="ko-KR" altLang="en-US" dirty="0"/>
              <a:t> 추천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 </a:t>
            </a:r>
            <a:r>
              <a:rPr lang="ko-KR" altLang="en-US" dirty="0"/>
              <a:t>코드 구현 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TMDB API </a:t>
            </a:r>
            <a:r>
              <a:rPr lang="ko-KR" altLang="en-US" dirty="0"/>
              <a:t>를 사용해서 인기도 정보를 받아 </a:t>
            </a:r>
            <a:r>
              <a:rPr lang="en-US" altLang="ko-KR" dirty="0" err="1"/>
              <a:t>db</a:t>
            </a:r>
            <a:r>
              <a:rPr lang="ko-KR" altLang="en-US" dirty="0"/>
              <a:t>에 저장 후 </a:t>
            </a:r>
            <a:r>
              <a:rPr lang="en-US" altLang="ko-KR" dirty="0"/>
              <a:t>Server</a:t>
            </a:r>
            <a:r>
              <a:rPr lang="ko-KR" altLang="en-US" dirty="0"/>
              <a:t>에서 </a:t>
            </a:r>
            <a:r>
              <a:rPr lang="en-US" altLang="ko-KR" dirty="0"/>
              <a:t>Front </a:t>
            </a:r>
            <a:r>
              <a:rPr lang="ko-KR" altLang="en-US" dirty="0"/>
              <a:t>로 정보를 넘겨 </a:t>
            </a:r>
            <a:r>
              <a:rPr lang="ko-KR" altLang="en-US" dirty="0" err="1"/>
              <a:t>줄때</a:t>
            </a:r>
            <a:r>
              <a:rPr lang="ko-KR" altLang="en-US" dirty="0"/>
              <a:t> </a:t>
            </a:r>
            <a:r>
              <a:rPr lang="en-US" altLang="ko-KR" dirty="0" err="1"/>
              <a:t>queryAPI</a:t>
            </a:r>
            <a:r>
              <a:rPr lang="en-US" altLang="ko-KR" dirty="0"/>
              <a:t> </a:t>
            </a:r>
            <a:r>
              <a:rPr lang="ko-KR" altLang="en-US" dirty="0"/>
              <a:t>필터와 </a:t>
            </a:r>
            <a:r>
              <a:rPr lang="en-US" altLang="ko-KR" dirty="0" err="1"/>
              <a:t>orderby</a:t>
            </a:r>
            <a:r>
              <a:rPr lang="ko-KR" altLang="en-US" dirty="0"/>
              <a:t>를 활용해 추천 구현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800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008635" y="-1318161"/>
            <a:ext cx="4589100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05FC1-B241-2A26-B6DD-610251BB05B0}"/>
              </a:ext>
            </a:extLst>
          </p:cNvPr>
          <p:cNvSpPr txBox="1"/>
          <p:nvPr/>
        </p:nvSpPr>
        <p:spPr>
          <a:xfrm>
            <a:off x="1535974" y="410776"/>
            <a:ext cx="7964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핵심 기능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보기 쉽고 편리한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UI / UX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3920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008635" y="-1318161"/>
            <a:ext cx="4589100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05FC1-B241-2A26-B6DD-610251BB05B0}"/>
              </a:ext>
            </a:extLst>
          </p:cNvPr>
          <p:cNvSpPr txBox="1"/>
          <p:nvPr/>
        </p:nvSpPr>
        <p:spPr>
          <a:xfrm>
            <a:off x="1535974" y="410776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핵심 기능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추천 알고리즘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09506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10776"/>
            <a:ext cx="6372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 설계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와이어프레임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183286"/>
            <a:ext cx="9530827" cy="52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328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27868"/>
            <a:ext cx="9185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 설계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- </a:t>
            </a: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데이터베이스 모델링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(ERD)</a:t>
            </a:r>
            <a:endParaRPr lang="en-IN" altLang="ko-KR" sz="3200" spc="3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7" y="1196935"/>
            <a:ext cx="10541761" cy="52448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017553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44960"/>
            <a:ext cx="7821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 설계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Django URL </a:t>
            </a:r>
            <a:r>
              <a:rPr lang="ko-KR" altLang="en-US" sz="32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명세서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292470"/>
            <a:ext cx="9614246" cy="534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70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1535974" y="496236"/>
            <a:ext cx="7555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프로젝트 설계 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– </a:t>
            </a:r>
            <a:r>
              <a:rPr lang="en-US" altLang="ko-KR" sz="3200" spc="300" noProof="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Vue</a:t>
            </a:r>
            <a:r>
              <a:rPr lang="en-US" altLang="ko-KR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 </a:t>
            </a:r>
            <a:r>
              <a:rPr lang="ko-KR" altLang="en-US" sz="32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컴포넌트 구조</a:t>
            </a:r>
            <a:endParaRPr kumimoji="0" lang="en-IN" sz="32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17" y="1201796"/>
            <a:ext cx="9677895" cy="54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392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3137498" y="3105834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300" noProof="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프로그램 </a:t>
            </a:r>
            <a:r>
              <a:rPr lang="ko-KR" altLang="en-US" sz="36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시연 </a:t>
            </a:r>
            <a:r>
              <a:rPr lang="en-US" altLang="ko-KR" sz="36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(</a:t>
            </a:r>
            <a:r>
              <a:rPr lang="ko-KR" altLang="en-US" sz="36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순서대로</a:t>
            </a:r>
            <a:r>
              <a:rPr lang="en-US" altLang="ko-KR" sz="3600" spc="3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Inter" panose="02000503000000020004" pitchFamily="50" charset="0"/>
              </a:rPr>
              <a:t>)</a:t>
            </a:r>
            <a:endParaRPr kumimoji="0" lang="en-IN" sz="3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Inter" panose="02000503000000020004" pitchFamily="50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5" y="330668"/>
            <a:ext cx="961802" cy="9618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185939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459</Words>
  <Application>Microsoft Office PowerPoint</Application>
  <PresentationFormat>와이드스크린</PresentationFormat>
  <Paragraphs>63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HY헤드라인M</vt:lpstr>
      <vt:lpstr>Inter</vt:lpstr>
      <vt:lpstr>맑은 고딕</vt:lpstr>
      <vt:lpstr>새굴림</vt:lpstr>
      <vt:lpstr>Arial</vt:lpstr>
      <vt:lpstr>Calibri</vt:lpstr>
      <vt:lpstr>Calibri Light</vt:lpstr>
      <vt:lpstr>Office 테마</vt:lpstr>
      <vt:lpstr>Office Theme</vt:lpstr>
      <vt:lpstr>1_Office Theme</vt:lpstr>
      <vt:lpstr>2_Office Theme</vt:lpstr>
      <vt:lpstr>영화 추천 Web Service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추천 Web Service</dc:title>
  <dc:creator>SSAFY</dc:creator>
  <cp:lastModifiedBy>지원 최</cp:lastModifiedBy>
  <cp:revision>58</cp:revision>
  <dcterms:created xsi:type="dcterms:W3CDTF">2024-05-22T01:56:59Z</dcterms:created>
  <dcterms:modified xsi:type="dcterms:W3CDTF">2024-05-23T19:48:32Z</dcterms:modified>
  <cp:version/>
</cp:coreProperties>
</file>